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78" r:id="rId4"/>
    <p:sldId id="262" r:id="rId5"/>
    <p:sldId id="279" r:id="rId6"/>
    <p:sldId id="270" r:id="rId7"/>
    <p:sldId id="271" r:id="rId8"/>
    <p:sldId id="268" r:id="rId9"/>
    <p:sldId id="281" r:id="rId10"/>
    <p:sldId id="283" r:id="rId11"/>
    <p:sldId id="260" r:id="rId12"/>
    <p:sldId id="291" r:id="rId13"/>
    <p:sldId id="290" r:id="rId14"/>
    <p:sldId id="304" r:id="rId15"/>
    <p:sldId id="308" r:id="rId16"/>
    <p:sldId id="309" r:id="rId17"/>
    <p:sldId id="284" r:id="rId18"/>
    <p:sldId id="314" r:id="rId19"/>
    <p:sldId id="293" r:id="rId20"/>
    <p:sldId id="294" r:id="rId21"/>
    <p:sldId id="311" r:id="rId22"/>
    <p:sldId id="296" r:id="rId23"/>
    <p:sldId id="302" r:id="rId24"/>
    <p:sldId id="307" r:id="rId25"/>
    <p:sldId id="310" r:id="rId26"/>
    <p:sldId id="292" r:id="rId27"/>
    <p:sldId id="305" r:id="rId28"/>
    <p:sldId id="313" r:id="rId29"/>
    <p:sldId id="315" r:id="rId30"/>
    <p:sldId id="316" r:id="rId31"/>
    <p:sldId id="317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188" autoAdjust="0"/>
  </p:normalViewPr>
  <p:slideViewPr>
    <p:cSldViewPr>
      <p:cViewPr>
        <p:scale>
          <a:sx n="84" d="100"/>
          <a:sy n="84" d="100"/>
        </p:scale>
        <p:origin x="-720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5E13-6CED-8F49-8782-81A5DE68C31D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608F9-4E87-0448-BFF3-DAFF1A2099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3724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37E4E-F535-B54F-B8B5-52CEEACE9579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4D3FA-A022-CD4E-BDF7-DB927B07F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3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25B68-F453-4FAB-B805-01C89AF5F271}" type="slidenum">
              <a:rPr lang="fr-FR"/>
              <a:pPr/>
              <a:t>12</a:t>
            </a:fld>
            <a:endParaRPr lang="fr-F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87936D-B3E1-4A40-B919-105EC9D2EF46}" type="datetime1">
              <a:rPr lang="fr-FR" smtClean="0"/>
              <a:t>03/12/2018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98C0-880C-E64B-B83C-C48D49041442}" type="datetime1">
              <a:rPr lang="fr-FR" smtClean="0"/>
              <a:t>03/12/2018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9820-DE81-0547-B0A3-F8B8BD1C267B}" type="datetime1">
              <a:rPr lang="fr-FR" smtClean="0"/>
              <a:t>03/12/2018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4E6C-16CA-A047-881F-B64C41C3DD97}" type="datetime1">
              <a:rPr lang="fr-FR" smtClean="0"/>
              <a:t>03/12/2018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E63784-B52F-324C-9F20-9713572A7AD0}" type="datetime1">
              <a:rPr lang="fr-FR" smtClean="0"/>
              <a:t>03/12/2018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6D70-F574-7F45-9E1F-8CF8F9F2E89F}" type="datetime1">
              <a:rPr lang="fr-FR" smtClean="0"/>
              <a:t>03/12/2018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44-0F53-AA40-A97D-1499F82AB3FD}" type="datetime1">
              <a:rPr lang="fr-FR" smtClean="0"/>
              <a:t>03/12/2018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206E-C59C-9A49-A4E4-BA33BCE54739}" type="datetime1">
              <a:rPr lang="fr-FR" smtClean="0"/>
              <a:t>03/12/2018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59FB-75B3-4A43-AA27-D54C337DECD1}" type="datetime1">
              <a:rPr lang="fr-FR" smtClean="0"/>
              <a:t>03/12/2018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BE6F-6EEA-DB4E-B84D-E1320038B92A}" type="datetime1">
              <a:rPr lang="fr-FR" smtClean="0"/>
              <a:t>03/12/2018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3133-10A2-784D-A2CF-80C9202F475C}" type="datetime1">
              <a:rPr lang="fr-FR" smtClean="0"/>
              <a:t>03/12/2018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02601D5-CCA5-5C4C-9F3C-39DD40E2A37D}" type="datetime1">
              <a:rPr lang="fr-FR" smtClean="0"/>
              <a:t>03/12/2018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2BAACB4-F9DB-498A-B767-6AF7C0280C4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m%20S&#232;te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10400" y="2132856"/>
            <a:ext cx="1981200" cy="174890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Décembre</a:t>
            </a:r>
          </a:p>
          <a:p>
            <a:r>
              <a:rPr lang="fr-FR" dirty="0" smtClean="0"/>
              <a:t>2018</a:t>
            </a:r>
          </a:p>
          <a:p>
            <a:endParaRPr lang="fr-FR" dirty="0" smtClean="0"/>
          </a:p>
          <a:p>
            <a:pPr algn="ctr"/>
            <a:r>
              <a:rPr lang="fr-FR" dirty="0" smtClean="0"/>
              <a:t>Jennifer </a:t>
            </a:r>
          </a:p>
          <a:p>
            <a:pPr algn="ctr"/>
            <a:r>
              <a:rPr lang="fr-FR" dirty="0" smtClean="0"/>
              <a:t>&amp; </a:t>
            </a:r>
          </a:p>
          <a:p>
            <a:pPr algn="ctr"/>
            <a:r>
              <a:rPr lang="fr-FR" dirty="0" smtClean="0"/>
              <a:t>Jonathan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645" y="1124744"/>
            <a:ext cx="6540624" cy="3600400"/>
          </a:xfrm>
        </p:spPr>
        <p:txBody>
          <a:bodyPr/>
          <a:lstStyle/>
          <a:p>
            <a:r>
              <a:rPr lang="fr-FR" sz="4400" dirty="0" smtClean="0"/>
              <a:t>OUTILS DE GESTION DES RISQUES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/>
              <a:t>Cartographie des risques</a:t>
            </a:r>
            <a:br>
              <a:rPr lang="fr-FR" sz="3200" dirty="0" smtClean="0"/>
            </a:br>
            <a:r>
              <a:rPr lang="fr-FR" sz="3200" dirty="0" smtClean="0"/>
              <a:t>COMITE DE Retour d’</a:t>
            </a:r>
            <a:r>
              <a:rPr lang="fr-FR" sz="3200" dirty="0" err="1" smtClean="0"/>
              <a:t>experience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2367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8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524750" cy="831850"/>
          </a:xfrm>
        </p:spPr>
        <p:txBody>
          <a:bodyPr/>
          <a:lstStyle/>
          <a:p>
            <a:r>
              <a:rPr lang="fr-FR" dirty="0"/>
              <a:t>INTER DIAG Médicaments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40960" cy="453650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dirty="0"/>
              <a:t>Un outil « clé en main », à télécharger, </a:t>
            </a:r>
            <a:r>
              <a:rPr lang="fr-FR" dirty="0" smtClean="0"/>
              <a:t>gratuit</a:t>
            </a:r>
          </a:p>
          <a:p>
            <a:pPr lvl="1" algn="just">
              <a:lnSpc>
                <a:spcPct val="90000"/>
              </a:lnSpc>
            </a:pPr>
            <a:r>
              <a:rPr lang="fr-FR" dirty="0" smtClean="0"/>
              <a:t>Existe des variantes (Dispositifs Médicaux, PECM  en EHPAD, en HAD</a:t>
            </a:r>
            <a:r>
              <a:rPr lang="is-IS" dirty="0" smtClean="0"/>
              <a:t>)</a:t>
            </a:r>
            <a:endParaRPr lang="fr-FR" dirty="0" smtClean="0"/>
          </a:p>
          <a:p>
            <a:pPr marL="45720" indent="0" algn="just">
              <a:lnSpc>
                <a:spcPct val="90000"/>
              </a:lnSpc>
              <a:buNone/>
            </a:pPr>
            <a:endParaRPr lang="fr-FR" sz="1000" dirty="0"/>
          </a:p>
          <a:p>
            <a:pPr algn="just">
              <a:lnSpc>
                <a:spcPct val="90000"/>
              </a:lnSpc>
            </a:pPr>
            <a:r>
              <a:rPr lang="fr-FR" dirty="0"/>
              <a:t>Un outil utilisé au niveau de l’unité de </a:t>
            </a:r>
            <a:r>
              <a:rPr lang="fr-FR" dirty="0" smtClean="0"/>
              <a:t>soins</a:t>
            </a:r>
          </a:p>
          <a:p>
            <a:pPr marL="45720" indent="0" algn="just">
              <a:lnSpc>
                <a:spcPct val="90000"/>
              </a:lnSpc>
              <a:buNone/>
            </a:pPr>
            <a:endParaRPr lang="fr-FR" sz="1000" dirty="0"/>
          </a:p>
          <a:p>
            <a:pPr algn="just">
              <a:lnSpc>
                <a:spcPct val="90000"/>
              </a:lnSpc>
            </a:pPr>
            <a:r>
              <a:rPr lang="fr-FR" dirty="0"/>
              <a:t>Par </a:t>
            </a:r>
            <a:r>
              <a:rPr lang="fr-FR" b="1" dirty="0"/>
              <a:t>une équipe pluridisciplinaire </a:t>
            </a:r>
            <a:r>
              <a:rPr lang="fr-FR" dirty="0"/>
              <a:t>constituée des principaux acteurs impliqués dans la prise en charge médicamenteuse du patient : médecin, cadre de santé, IDE, pharmacien, préparateur… </a:t>
            </a:r>
            <a:endParaRPr lang="fr-FR" dirty="0" smtClean="0"/>
          </a:p>
          <a:p>
            <a:pPr marL="45720" indent="0" algn="just">
              <a:lnSpc>
                <a:spcPct val="90000"/>
              </a:lnSpc>
              <a:buNone/>
            </a:pPr>
            <a:endParaRPr lang="fr-FR" sz="1000" dirty="0"/>
          </a:p>
          <a:p>
            <a:pPr algn="just">
              <a:lnSpc>
                <a:spcPct val="90000"/>
              </a:lnSpc>
            </a:pPr>
            <a:endParaRPr lang="fr-FR" dirty="0" smtClean="0"/>
          </a:p>
          <a:p>
            <a:pPr algn="just">
              <a:lnSpc>
                <a:spcPct val="90000"/>
              </a:lnSpc>
            </a:pPr>
            <a:r>
              <a:rPr lang="fr-FR" dirty="0" smtClean="0"/>
              <a:t>Qui </a:t>
            </a:r>
            <a:r>
              <a:rPr lang="fr-FR" dirty="0"/>
              <a:t>permet d’obtenir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dirty="0">
                <a:sym typeface="Wingdings" pitchFamily="2" charset="2"/>
              </a:rPr>
              <a:t>		</a:t>
            </a:r>
            <a:r>
              <a:rPr lang="fr-FR" sz="1800" dirty="0">
                <a:sym typeface="Wingdings" pitchFamily="2" charset="2"/>
              </a:rPr>
              <a:t> une </a:t>
            </a:r>
            <a:r>
              <a:rPr lang="fr-FR" sz="1800" dirty="0"/>
              <a:t>cartographie des risques liés au processus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 dirty="0">
                <a:sym typeface="Wingdings" pitchFamily="2" charset="2"/>
              </a:rPr>
              <a:t>		</a:t>
            </a:r>
            <a:r>
              <a:rPr lang="fr-FR" sz="1800" dirty="0"/>
              <a:t> un plan d’actions = cibler les axes prioritaires d'amélioration</a:t>
            </a:r>
          </a:p>
        </p:txBody>
      </p:sp>
    </p:spTree>
    <p:extLst>
      <p:ext uri="{BB962C8B-B14F-4D97-AF65-F5344CB8AC3E}">
        <p14:creationId xmlns:p14="http://schemas.microsoft.com/office/powerpoint/2010/main" val="2818635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 algn="just"/>
            <a:r>
              <a:rPr lang="fr-FR" dirty="0" smtClean="0"/>
              <a:t>Questionnaires de 177 questions (V2) répartis en 3 thématiques principales déclinées en 9 axes de sécurisation</a:t>
            </a:r>
          </a:p>
          <a:p>
            <a:pPr marL="45720" indent="0" algn="just">
              <a:buNone/>
            </a:pPr>
            <a:endParaRPr lang="fr-FR" sz="1200" dirty="0" smtClean="0"/>
          </a:p>
          <a:p>
            <a:pPr marL="45720" indent="0" algn="just">
              <a:buNone/>
            </a:pPr>
            <a:endParaRPr lang="fr-FR" sz="1200" dirty="0" smtClean="0"/>
          </a:p>
          <a:p>
            <a:pPr marL="45720" indent="0" algn="just">
              <a:buNone/>
            </a:pPr>
            <a:endParaRPr lang="fr-FR" sz="1200" dirty="0"/>
          </a:p>
          <a:p>
            <a:pPr algn="just"/>
            <a:r>
              <a:rPr lang="fr-FR" dirty="0" smtClean="0"/>
              <a:t>Contexte et politique de sécurisation dans l’unité de soins</a:t>
            </a:r>
          </a:p>
          <a:p>
            <a:pPr lvl="1" algn="just"/>
            <a:r>
              <a:rPr lang="fr-FR" dirty="0" smtClean="0"/>
              <a:t>Prévention / Pilotage / Entrée et sortie du patient</a:t>
            </a:r>
          </a:p>
          <a:p>
            <a:pPr marL="365760" lvl="1" indent="0" algn="just">
              <a:buNone/>
            </a:pPr>
            <a:endParaRPr lang="fr-FR" sz="1200" dirty="0" smtClean="0"/>
          </a:p>
          <a:p>
            <a:pPr algn="just"/>
            <a:r>
              <a:rPr lang="fr-FR" dirty="0" smtClean="0"/>
              <a:t>Sécurisation de la prise en charge médicamenteuse</a:t>
            </a:r>
          </a:p>
          <a:p>
            <a:pPr lvl="1" algn="just"/>
            <a:r>
              <a:rPr lang="fr-FR" dirty="0" smtClean="0"/>
              <a:t>Prescription / Dispensation / Préparation et Administration</a:t>
            </a:r>
          </a:p>
          <a:p>
            <a:pPr marL="365760" lvl="1" indent="0" algn="just">
              <a:buNone/>
            </a:pPr>
            <a:endParaRPr lang="fr-FR" sz="1200" dirty="0" smtClean="0"/>
          </a:p>
          <a:p>
            <a:pPr algn="just"/>
            <a:r>
              <a:rPr lang="fr-FR" dirty="0" smtClean="0"/>
              <a:t>Sécurisation du stockage des médicaments intra-unité</a:t>
            </a:r>
          </a:p>
          <a:p>
            <a:pPr lvl="1" algn="just"/>
            <a:r>
              <a:rPr lang="fr-FR" dirty="0" smtClean="0"/>
              <a:t>Organisation du stockage des médicaments</a:t>
            </a:r>
          </a:p>
          <a:p>
            <a:pPr lvl="1" algn="just"/>
            <a:r>
              <a:rPr lang="fr-FR" dirty="0" smtClean="0"/>
              <a:t>Gestion du stock / Gestion du chariot d’urgence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 DIAG MEDICAMENTS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60212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5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416800" cy="1314450"/>
          </a:xfrm>
        </p:spPr>
        <p:txBody>
          <a:bodyPr>
            <a:normAutofit/>
          </a:bodyPr>
          <a:lstStyle/>
          <a:p>
            <a:r>
              <a:rPr lang="fr-FR" dirty="0"/>
              <a:t>Déploiement de la démarche aux HBT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957815" cy="388843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fr-FR" sz="2400" dirty="0">
                <a:latin typeface="Calibri" pitchFamily="34" charset="0"/>
              </a:rPr>
              <a:t>Démarche conduite de septembre à novembre </a:t>
            </a:r>
            <a:r>
              <a:rPr lang="fr-FR" sz="2400" dirty="0" smtClean="0">
                <a:latin typeface="Calibri" pitchFamily="34" charset="0"/>
              </a:rPr>
              <a:t>2012</a:t>
            </a:r>
          </a:p>
          <a:p>
            <a:pPr lvl="1" algn="just">
              <a:lnSpc>
                <a:spcPct val="90000"/>
              </a:lnSpc>
            </a:pPr>
            <a:r>
              <a:rPr lang="fr-FR" sz="2000" dirty="0" smtClean="0">
                <a:latin typeface="Calibri" pitchFamily="34" charset="0"/>
              </a:rPr>
              <a:t>Inter Diag V1 (160 questions – 7 thématiques)</a:t>
            </a:r>
            <a:endParaRPr lang="fr-FR" sz="20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fr-FR" sz="2800" dirty="0" smtClean="0">
              <a:latin typeface="Calibri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fr-FR" sz="28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fr-FR" sz="2400" dirty="0">
                <a:latin typeface="Calibri" pitchFamily="34" charset="0"/>
              </a:rPr>
              <a:t>Diagnostic réalisé dans 19 unités de soins dans le respects des </a:t>
            </a:r>
            <a:r>
              <a:rPr lang="fr-FR" sz="2400" dirty="0" smtClean="0">
                <a:latin typeface="Calibri" pitchFamily="34" charset="0"/>
              </a:rPr>
              <a:t>préconisations </a:t>
            </a:r>
            <a:r>
              <a:rPr lang="fr-FR" sz="2400" dirty="0">
                <a:latin typeface="Calibri" pitchFamily="34" charset="0"/>
              </a:rPr>
              <a:t>(pluridisciplinarité / échanges)</a:t>
            </a:r>
          </a:p>
          <a:p>
            <a:pPr marL="45720" indent="0">
              <a:lnSpc>
                <a:spcPct val="90000"/>
              </a:lnSpc>
              <a:buNone/>
            </a:pPr>
            <a:endParaRPr lang="fr-F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597775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0999" y="1719070"/>
            <a:ext cx="8407893" cy="4878281"/>
          </a:xfrm>
        </p:spPr>
        <p:txBody>
          <a:bodyPr/>
          <a:lstStyle/>
          <a:p>
            <a:pPr>
              <a:buFontTx/>
              <a:buNone/>
            </a:pPr>
            <a:endParaRPr lang="fr-FR" dirty="0"/>
          </a:p>
        </p:txBody>
      </p:sp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010581"/>
            <a:ext cx="3347863" cy="244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92288" cy="76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48" y="2910356"/>
            <a:ext cx="4876800" cy="275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68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fr-FR" altLang="fr-FR" sz="1800" dirty="0" smtClean="0"/>
          </a:p>
          <a:p>
            <a:pPr>
              <a:lnSpc>
                <a:spcPct val="80000"/>
              </a:lnSpc>
            </a:pPr>
            <a:r>
              <a:rPr lang="fr-FR" altLang="fr-FR" sz="1800" dirty="0" smtClean="0"/>
              <a:t>Inter </a:t>
            </a:r>
            <a:r>
              <a:rPr lang="fr-FR" altLang="fr-FR" sz="1800" dirty="0"/>
              <a:t>Diag DM = questionnaire (fichier Excel) de 124 questions réparties </a:t>
            </a:r>
            <a:r>
              <a:rPr lang="fr-FR" altLang="fr-FR" sz="1800" dirty="0" smtClean="0"/>
              <a:t>:</a:t>
            </a:r>
          </a:p>
          <a:p>
            <a:pPr marL="45720" indent="0">
              <a:lnSpc>
                <a:spcPct val="80000"/>
              </a:lnSpc>
              <a:buNone/>
            </a:pPr>
            <a:endParaRPr lang="fr-FR" altLang="fr-FR" sz="1800" dirty="0"/>
          </a:p>
          <a:p>
            <a:pPr>
              <a:lnSpc>
                <a:spcPct val="20000"/>
              </a:lnSpc>
              <a:buFont typeface="Wingdings" pitchFamily="2" charset="2"/>
              <a:buNone/>
            </a:pPr>
            <a:endParaRPr lang="fr-FR" altLang="fr-FR" sz="18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fr-FR" altLang="fr-FR" dirty="0"/>
              <a:t>	4 </a:t>
            </a:r>
            <a:r>
              <a:rPr lang="fr-FR" altLang="fr-FR" dirty="0" smtClean="0"/>
              <a:t>Axes: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fr-FR" altLang="fr-FR" sz="800" dirty="0"/>
          </a:p>
          <a:p>
            <a:pPr lvl="2">
              <a:lnSpc>
                <a:spcPct val="80000"/>
              </a:lnSpc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fr-FR" altLang="fr-FR" sz="1800" dirty="0" smtClean="0"/>
              <a:t> Axe 1 Demande – Réception – Stockage des DMS</a:t>
            </a:r>
          </a:p>
          <a:p>
            <a:pPr marL="640080" lvl="2" indent="0">
              <a:lnSpc>
                <a:spcPct val="80000"/>
              </a:lnSpc>
              <a:buClr>
                <a:schemeClr val="tx2"/>
              </a:buClr>
              <a:buSzPct val="95000"/>
              <a:buNone/>
            </a:pPr>
            <a:endParaRPr lang="fr-FR" altLang="fr-FR" sz="1000" dirty="0"/>
          </a:p>
          <a:p>
            <a:pPr lvl="2">
              <a:lnSpc>
                <a:spcPct val="80000"/>
              </a:lnSpc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fr-FR" altLang="fr-FR" sz="1800" dirty="0" smtClean="0"/>
              <a:t> Axe 2 Utilisation – Suivi des DMS</a:t>
            </a:r>
          </a:p>
          <a:p>
            <a:pPr marL="640080" lvl="2" indent="0">
              <a:lnSpc>
                <a:spcPct val="80000"/>
              </a:lnSpc>
              <a:buClr>
                <a:schemeClr val="tx2"/>
              </a:buClr>
              <a:buSzPct val="95000"/>
              <a:buNone/>
            </a:pPr>
            <a:endParaRPr lang="fr-FR" altLang="fr-FR" sz="1000" dirty="0" smtClean="0"/>
          </a:p>
          <a:p>
            <a:pPr lvl="2">
              <a:lnSpc>
                <a:spcPct val="80000"/>
              </a:lnSpc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fr-FR" altLang="fr-FR" sz="1800" dirty="0" smtClean="0"/>
              <a:t> Axe 3 Gestion des retours et Elimination des DMS</a:t>
            </a:r>
          </a:p>
          <a:p>
            <a:pPr marL="640080" lvl="2" indent="0">
              <a:lnSpc>
                <a:spcPct val="80000"/>
              </a:lnSpc>
              <a:buClr>
                <a:schemeClr val="tx2"/>
              </a:buClr>
              <a:buSzPct val="95000"/>
              <a:buNone/>
            </a:pPr>
            <a:endParaRPr lang="fr-FR" altLang="fr-FR" sz="1000" dirty="0" smtClean="0"/>
          </a:p>
          <a:p>
            <a:pPr lvl="2">
              <a:lnSpc>
                <a:spcPct val="80000"/>
              </a:lnSpc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fr-FR" altLang="fr-FR" sz="1800" dirty="0" smtClean="0"/>
              <a:t> Axe4 Pratiques de soins et Evaluation des pratiques</a:t>
            </a:r>
            <a:endParaRPr lang="fr-FR" altLang="fr-FR" sz="1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 DIAG DM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3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 smtClean="0">
              <a:latin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</a:rPr>
              <a:t>Démarche </a:t>
            </a:r>
            <a:r>
              <a:rPr lang="fr-FR" sz="2400" dirty="0">
                <a:latin typeface="Calibri" pitchFamily="34" charset="0"/>
              </a:rPr>
              <a:t>conduite </a:t>
            </a:r>
            <a:r>
              <a:rPr lang="fr-FR" sz="2400" dirty="0" smtClean="0">
                <a:latin typeface="Calibri" pitchFamily="34" charset="0"/>
              </a:rPr>
              <a:t>à partir de mars </a:t>
            </a:r>
            <a:r>
              <a:rPr lang="fr-FR" sz="2400" dirty="0" smtClean="0">
                <a:latin typeface="Calibri" pitchFamily="34" charset="0"/>
              </a:rPr>
              <a:t>2016 sur 2 à 3 mois</a:t>
            </a:r>
          </a:p>
          <a:p>
            <a:pPr marL="45720" indent="0">
              <a:buNone/>
            </a:pPr>
            <a:endParaRPr lang="fr-FR" dirty="0" smtClean="0">
              <a:latin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</a:rPr>
              <a:t>Réaliser dans </a:t>
            </a:r>
            <a:r>
              <a:rPr lang="fr-FR" sz="2400" dirty="0" smtClean="0">
                <a:latin typeface="Calibri" pitchFamily="34" charset="0"/>
              </a:rPr>
              <a:t>10 </a:t>
            </a:r>
            <a:r>
              <a:rPr lang="fr-FR" sz="2400" dirty="0" smtClean="0">
                <a:latin typeface="Calibri" pitchFamily="34" charset="0"/>
              </a:rPr>
              <a:t>unités de soins (</a:t>
            </a:r>
            <a:r>
              <a:rPr lang="fr-FR" sz="2400" dirty="0" smtClean="0">
                <a:latin typeface="Calibri" pitchFamily="34" charset="0"/>
              </a:rPr>
              <a:t>MCO-SSR)</a:t>
            </a:r>
          </a:p>
          <a:p>
            <a:pPr marL="45720" indent="0">
              <a:buNone/>
            </a:pPr>
            <a:endParaRPr lang="fr-FR" dirty="0" smtClean="0">
              <a:latin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</a:rPr>
              <a:t>Pluridisciplinarité </a:t>
            </a:r>
            <a:r>
              <a:rPr lang="fr-FR" sz="2400" dirty="0" smtClean="0">
                <a:latin typeface="Calibri" pitchFamily="34" charset="0"/>
              </a:rPr>
              <a:t>+++</a:t>
            </a:r>
          </a:p>
          <a:p>
            <a:pPr lvl="1"/>
            <a:r>
              <a:rPr lang="fr-FR" sz="2200" dirty="0" smtClean="0">
                <a:latin typeface="Calibri" pitchFamily="34" charset="0"/>
              </a:rPr>
              <a:t>Pharmacien, interne en Pharmacie, PPH, Cadre, IDE, Médecin</a:t>
            </a:r>
            <a:endParaRPr lang="fr-FR" sz="2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</p:spTree>
    <p:extLst>
      <p:ext uri="{BB962C8B-B14F-4D97-AF65-F5344CB8AC3E}">
        <p14:creationId xmlns:p14="http://schemas.microsoft.com/office/powerpoint/2010/main" val="15293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719070"/>
            <a:ext cx="8568951" cy="4734265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Actions correctives à mettre en place</a:t>
            </a:r>
          </a:p>
          <a:p>
            <a:pPr lvl="1"/>
            <a:r>
              <a:rPr lang="fr-FR" dirty="0" smtClean="0"/>
              <a:t>Inexistence de procédures pour la réception et le stockage des DMS</a:t>
            </a:r>
          </a:p>
          <a:p>
            <a:pPr lvl="1"/>
            <a:r>
              <a:rPr lang="fr-FR" dirty="0" smtClean="0"/>
              <a:t>Absence de dotation formalisée entre la PUI et certains services</a:t>
            </a:r>
          </a:p>
          <a:p>
            <a:pPr lvl="1"/>
            <a:r>
              <a:rPr lang="fr-FR" dirty="0" smtClean="0"/>
              <a:t>Absence de séances de formation et d’audit sur le bon usage des DMS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9083"/>
            <a:ext cx="6768752" cy="310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6"/>
          </a:xfrm>
        </p:spPr>
        <p:txBody>
          <a:bodyPr/>
          <a:lstStyle/>
          <a:p>
            <a:pPr algn="just"/>
            <a:r>
              <a:rPr lang="fr-FR" dirty="0" smtClean="0"/>
              <a:t>Analyse à posteriori  : RMM / REMED / CREX </a:t>
            </a:r>
          </a:p>
          <a:p>
            <a:pPr marL="365760" lvl="1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Aux HBT : CREX Méthode ORION</a:t>
            </a:r>
          </a:p>
          <a:p>
            <a:pPr lvl="1" algn="just"/>
            <a:r>
              <a:rPr lang="fr-FR" dirty="0" smtClean="0"/>
              <a:t>Démarche initiée et coordonnée par la RAQ PECM (2015)</a:t>
            </a:r>
          </a:p>
          <a:p>
            <a:pPr lvl="1" algn="just"/>
            <a:r>
              <a:rPr lang="fr-FR" dirty="0" smtClean="0"/>
              <a:t>2 à 3 Sessions de Formation / an par un organisme certifié</a:t>
            </a:r>
          </a:p>
          <a:p>
            <a:pPr lvl="1" algn="just"/>
            <a:endParaRPr lang="fr-FR" dirty="0" smtClean="0"/>
          </a:p>
          <a:p>
            <a:pPr marL="45720" indent="0" algn="just">
              <a:buNone/>
            </a:pPr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Comite de retour d’</a:t>
            </a:r>
            <a:r>
              <a:rPr lang="fr-FR" dirty="0" err="1" smtClean="0"/>
              <a:t>experience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 err="1" smtClean="0"/>
              <a:t>crex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645024"/>
            <a:ext cx="659244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6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Périmètre </a:t>
            </a:r>
            <a:r>
              <a:rPr lang="fr-FR" dirty="0"/>
              <a:t>d’un </a:t>
            </a:r>
            <a:r>
              <a:rPr lang="fr-FR" dirty="0" smtClean="0"/>
              <a:t>CREX</a:t>
            </a:r>
          </a:p>
          <a:p>
            <a:pPr marL="45720" indent="0" algn="just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1" algn="just"/>
            <a:r>
              <a:rPr lang="fr-FR" dirty="0"/>
              <a:t>Organisation à échelle humaine (acteurs doivent se connaître</a:t>
            </a:r>
            <a:r>
              <a:rPr lang="fr-FR" dirty="0" smtClean="0"/>
              <a:t>)</a:t>
            </a:r>
          </a:p>
          <a:p>
            <a:pPr marL="365760" lvl="1" indent="0" algn="just">
              <a:buNone/>
            </a:pPr>
            <a:endParaRPr lang="fr-FR" sz="600" dirty="0"/>
          </a:p>
          <a:p>
            <a:pPr lvl="1" algn="just"/>
            <a:r>
              <a:rPr lang="fr-FR" dirty="0"/>
              <a:t>Un représentant par corps de métier du périmètre </a:t>
            </a:r>
            <a:r>
              <a:rPr lang="fr-FR" dirty="0" smtClean="0"/>
              <a:t>retenu</a:t>
            </a:r>
          </a:p>
          <a:p>
            <a:pPr marL="365760" lvl="1" indent="0" algn="just">
              <a:buNone/>
            </a:pPr>
            <a:endParaRPr lang="fr-FR" sz="600" dirty="0"/>
          </a:p>
          <a:p>
            <a:pPr lvl="1" algn="just"/>
            <a:r>
              <a:rPr lang="fr-FR" dirty="0"/>
              <a:t>Rotation des participants (définir la fréquence</a:t>
            </a:r>
            <a:r>
              <a:rPr lang="fr-FR" dirty="0" smtClean="0"/>
              <a:t>)</a:t>
            </a:r>
          </a:p>
          <a:p>
            <a:pPr marL="365760" lvl="1" indent="0" algn="just">
              <a:buNone/>
            </a:pPr>
            <a:endParaRPr lang="fr-FR" sz="600" dirty="0"/>
          </a:p>
          <a:p>
            <a:pPr lvl="1" algn="just"/>
            <a:r>
              <a:rPr lang="fr-FR" dirty="0"/>
              <a:t>Responsable qualité ou GDR du service ou de </a:t>
            </a:r>
            <a:r>
              <a:rPr lang="fr-FR" dirty="0" smtClean="0"/>
              <a:t>l’établissement</a:t>
            </a:r>
          </a:p>
          <a:p>
            <a:pPr marL="365760" lvl="1" indent="0" algn="just">
              <a:buNone/>
            </a:pPr>
            <a:endParaRPr lang="fr-FR" sz="600" dirty="0"/>
          </a:p>
          <a:p>
            <a:pPr lvl="1" algn="just"/>
            <a:r>
              <a:rPr lang="fr-FR" dirty="0"/>
              <a:t>Réunion mensuelle d’une durée de 60 min </a:t>
            </a:r>
            <a:r>
              <a:rPr lang="fr-FR" dirty="0" smtClean="0"/>
              <a:t>max</a:t>
            </a:r>
          </a:p>
          <a:p>
            <a:pPr marL="365760" lvl="1" indent="0" algn="just">
              <a:buNone/>
            </a:pPr>
            <a:endParaRPr lang="fr-FR" sz="600" dirty="0"/>
          </a:p>
          <a:p>
            <a:pPr lvl="1" algn="just"/>
            <a:r>
              <a:rPr lang="fr-FR" dirty="0"/>
              <a:t>Retour d’expérience implique et responsabilise chaque acteur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CREX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08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Méthode d’analyse systémique, simple et efficace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Permet d’analyser les événements indésirables et les événements précurseurs</a:t>
            </a:r>
          </a:p>
          <a:p>
            <a:pPr marL="45720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S’adapter à tout type de processus (vient de l’aéronautique)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Objectif = Détecter les défaillances du système, pas de déterminer les responsabilités des acteurs</a:t>
            </a:r>
          </a:p>
          <a:p>
            <a:pPr marL="4572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Trouver les moyens de rendre le système robuste aux erreurs plutôt qu’à chercher à éradiquer les erreurs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CREX : methode orion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7889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Quelques données : Enquête nationale ENEIS sur les EIG liés aux soins réalisée en 2009 fait apparaître que :</a:t>
            </a:r>
          </a:p>
          <a:p>
            <a:pPr lvl="1" algn="just"/>
            <a:r>
              <a:rPr lang="fr-FR" b="1" dirty="0" smtClean="0"/>
              <a:t>En France, la fréquence des EIG survenus pendant l’hospitalisation est de 6,2 EIG pour 1000 jours d’hospitalisation</a:t>
            </a:r>
          </a:p>
          <a:p>
            <a:pPr marL="365760" lvl="1" indent="0" algn="just">
              <a:buNone/>
            </a:pPr>
            <a:endParaRPr lang="fr-FR" sz="800" b="1" dirty="0" smtClean="0"/>
          </a:p>
          <a:p>
            <a:pPr marL="365760" lvl="1" indent="0" algn="just">
              <a:buNone/>
            </a:pPr>
            <a:r>
              <a:rPr lang="fr-FR" b="1" dirty="0" smtClean="0"/>
              <a:t>(= 1 EIG tous les 5 j dans un service de 30 lits</a:t>
            </a:r>
            <a:r>
              <a:rPr lang="fr-FR" b="1" dirty="0"/>
              <a:t> </a:t>
            </a:r>
            <a:r>
              <a:rPr lang="fr-FR" b="1" dirty="0" smtClean="0"/>
              <a:t>avec 1/3 considéré comme évitable)</a:t>
            </a:r>
          </a:p>
          <a:p>
            <a:pPr marL="365760" lvl="1" indent="0" algn="just">
              <a:buNone/>
            </a:pPr>
            <a:endParaRPr lang="fr-FR" b="1" dirty="0" smtClean="0"/>
          </a:p>
          <a:p>
            <a:pPr marL="365760" lvl="1" indent="0" algn="just">
              <a:buNone/>
            </a:pPr>
            <a:endParaRPr lang="fr-FR" dirty="0" smtClean="0"/>
          </a:p>
          <a:p>
            <a:pPr marL="45720" indent="0"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DE QUOI ON PARLE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603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L’événement provient toujours d’une succession de défaillances du système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CREX : methode orion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36912"/>
            <a:ext cx="792088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8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7" y="1268760"/>
            <a:ext cx="3980892" cy="3103215"/>
          </a:xfrm>
          <a:prstGeom prst="rect">
            <a:avLst/>
          </a:prstGeom>
        </p:spPr>
      </p:pic>
      <p:pic>
        <p:nvPicPr>
          <p:cNvPr id="1029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23031"/>
            <a:ext cx="3456384" cy="185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4725144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Déploiement de la démarche aux HBT</a:t>
            </a:r>
          </a:p>
        </p:txBody>
      </p:sp>
    </p:spTree>
    <p:extLst>
      <p:ext uri="{BB962C8B-B14F-4D97-AF65-F5344CB8AC3E}">
        <p14:creationId xmlns:p14="http://schemas.microsoft.com/office/powerpoint/2010/main" val="5810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Ecoute des événements du mois (organisés et classés par le référent)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Choix (collégial) d’un événement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Choix (collégial) de l’analyste de l’événement choisi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Ecoute de l’analyse de l’événement choisi au CREX précédent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Choix d’une action corrective pour cet événement, du responsable et de l’échéance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Suivi des actions correctives pour la totalités des événements non soldés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Choix des actions de communication</a:t>
            </a:r>
          </a:p>
          <a:p>
            <a:pPr marL="45720" indent="0" algn="just">
              <a:buNone/>
            </a:pPr>
            <a:endParaRPr lang="fr-FR" sz="600" dirty="0" smtClean="0"/>
          </a:p>
          <a:p>
            <a:pPr algn="just"/>
            <a:r>
              <a:rPr lang="fr-FR" dirty="0" smtClean="0"/>
              <a:t>Dates des prochains CREX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CREX : METHODE ORION</a:t>
            </a:r>
            <a:br>
              <a:rPr lang="fr-FR" dirty="0"/>
            </a:br>
            <a:r>
              <a:rPr lang="fr-FR" dirty="0" smtClean="0"/>
              <a:t>reunion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43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CREX : METHODE ORION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4096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1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CREX MAGAZINE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744416" cy="520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5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CREX aux HBT</a:t>
            </a:r>
          </a:p>
          <a:p>
            <a:pPr lvl="1" algn="just"/>
            <a:r>
              <a:rPr lang="fr-FR" dirty="0" smtClean="0"/>
              <a:t>PUI (2014)</a:t>
            </a:r>
          </a:p>
          <a:p>
            <a:pPr lvl="1" algn="just"/>
            <a:r>
              <a:rPr lang="fr-FR" dirty="0"/>
              <a:t>PECM / Bloc Opératoire &amp; </a:t>
            </a:r>
            <a:r>
              <a:rPr lang="fr-FR" dirty="0" smtClean="0"/>
              <a:t>Stérilisation / Urgences (2016)</a:t>
            </a:r>
          </a:p>
          <a:p>
            <a:pPr lvl="1" algn="just"/>
            <a:r>
              <a:rPr lang="fr-FR" dirty="0" smtClean="0"/>
              <a:t>Réanimation (2017)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 smtClean="0"/>
              <a:t>Mise en place envisager : Maternité / Imagerie Médicale / Médecine A / Cardio / Circuits des chimiothérapie</a:t>
            </a:r>
          </a:p>
          <a:p>
            <a:pPr marL="365760" lvl="1" indent="0" algn="just">
              <a:buNone/>
            </a:pPr>
            <a:endParaRPr lang="fr-FR" dirty="0" smtClean="0"/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</p:spTree>
    <p:extLst>
      <p:ext uri="{BB962C8B-B14F-4D97-AF65-F5344CB8AC3E}">
        <p14:creationId xmlns:p14="http://schemas.microsoft.com/office/powerpoint/2010/main" val="33045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Comment y arriver ?</a:t>
            </a:r>
          </a:p>
          <a:p>
            <a:pPr marL="4572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Améliorer les Déclarations (libérer la parole)</a:t>
            </a:r>
          </a:p>
          <a:p>
            <a:pPr lvl="1" algn="just"/>
            <a:r>
              <a:rPr lang="fr-FR" dirty="0" smtClean="0"/>
              <a:t>Confiance (Charte de non punition)</a:t>
            </a:r>
          </a:p>
          <a:p>
            <a:pPr marL="365760" lvl="1" indent="0" algn="just">
              <a:buNone/>
            </a:pPr>
            <a:endParaRPr lang="fr-FR" sz="1050" dirty="0" smtClean="0"/>
          </a:p>
          <a:p>
            <a:pPr lvl="1" algn="just"/>
            <a:r>
              <a:rPr lang="fr-FR" dirty="0" smtClean="0"/>
              <a:t>Outil de déclaration (Simple et Rapide)</a:t>
            </a:r>
          </a:p>
          <a:p>
            <a:pPr marL="365760" lvl="1" indent="0" algn="just">
              <a:buNone/>
            </a:pPr>
            <a:endParaRPr lang="fr-FR" sz="1000" dirty="0" smtClean="0"/>
          </a:p>
          <a:p>
            <a:pPr lvl="1" algn="just"/>
            <a:r>
              <a:rPr lang="fr-FR" dirty="0" smtClean="0"/>
              <a:t>Communication institutionnelle : </a:t>
            </a:r>
            <a:r>
              <a:rPr lang="fr-FR" b="1" dirty="0" smtClean="0"/>
              <a:t>Démarche de Sensibilisation +++</a:t>
            </a:r>
          </a:p>
          <a:p>
            <a:pPr marL="365760" lvl="1" indent="0" algn="just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CREX : </a:t>
            </a:r>
            <a:r>
              <a:rPr lang="fr-FR" cap="none" dirty="0" smtClean="0"/>
              <a:t>Culture de Sécurité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Campagne de Sensibilisation </a:t>
            </a:r>
            <a:r>
              <a:rPr lang="fr-FR" dirty="0" smtClean="0"/>
              <a:t>(Semaine Sécurité des Patients 2015) : Chambre des erreurs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33042"/>
            <a:ext cx="2938336" cy="393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464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3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5040560"/>
          </a:xfrm>
        </p:spPr>
        <p:txBody>
          <a:bodyPr/>
          <a:lstStyle/>
          <a:p>
            <a:r>
              <a:rPr lang="fr-FR" dirty="0" smtClean="0"/>
              <a:t>Campagne de Sensibilisation (Janvier 2016) :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49988"/>
            <a:ext cx="763284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5040560"/>
          </a:xfrm>
        </p:spPr>
        <p:txBody>
          <a:bodyPr/>
          <a:lstStyle/>
          <a:p>
            <a:r>
              <a:rPr lang="fr-FR" dirty="0" smtClean="0"/>
              <a:t>Campagne de Sensibilisation (Mars 2017) :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092"/>
            <a:ext cx="4104456" cy="288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46092"/>
            <a:ext cx="4146148" cy="29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719070"/>
            <a:ext cx="8784976" cy="4806273"/>
          </a:xfrm>
        </p:spPr>
        <p:txBody>
          <a:bodyPr/>
          <a:lstStyle/>
          <a:p>
            <a:pPr algn="just"/>
            <a:r>
              <a:rPr lang="fr-FR" u="sng" dirty="0" smtClean="0"/>
              <a:t>Objectif </a:t>
            </a:r>
            <a:r>
              <a:rPr lang="fr-FR" dirty="0" smtClean="0"/>
              <a:t>: Gestion de la sécurité des soins intégrée à chacune de nos activités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Dimension Stratégique : implication des institutions, allocation de ressources</a:t>
            </a:r>
          </a:p>
          <a:p>
            <a:pPr marL="45720" indent="0" algn="just">
              <a:buNone/>
            </a:pPr>
            <a:endParaRPr lang="fr-FR" sz="800" dirty="0" smtClean="0"/>
          </a:p>
          <a:p>
            <a:pPr algn="just"/>
            <a:r>
              <a:rPr lang="fr-FR" dirty="0" smtClean="0"/>
              <a:t>Dimension Structurelle : Organisation Opérationnelle permettant l’utilisation pertinente des ressources</a:t>
            </a:r>
          </a:p>
          <a:p>
            <a:pPr marL="45720" indent="0" algn="just">
              <a:buNone/>
            </a:pPr>
            <a:endParaRPr lang="fr-FR" sz="800" dirty="0" smtClean="0"/>
          </a:p>
          <a:p>
            <a:pPr algn="just"/>
            <a:r>
              <a:rPr lang="fr-FR" dirty="0" smtClean="0"/>
              <a:t>Dimension Culturelle : Compréhension partagée du sens, des objectifs et des méthodes de cette démarche de sécurité</a:t>
            </a:r>
          </a:p>
          <a:p>
            <a:pPr marL="45720" indent="0" algn="just">
              <a:buNone/>
            </a:pPr>
            <a:endParaRPr lang="fr-FR" sz="800" b="1" dirty="0" smtClean="0"/>
          </a:p>
          <a:p>
            <a:pPr algn="just"/>
            <a:r>
              <a:rPr lang="fr-FR" dirty="0" smtClean="0"/>
              <a:t>Dimension Technique : Méthodes et outils utilisés pour mettre en œuvre cette démarche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Demarche de gestion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16745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5040560"/>
          </a:xfrm>
        </p:spPr>
        <p:txBody>
          <a:bodyPr/>
          <a:lstStyle/>
          <a:p>
            <a:r>
              <a:rPr lang="fr-FR" dirty="0" smtClean="0"/>
              <a:t>Campagne de Sensibilisation (Mars 2018) :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Déploiement de la démarche aux HBT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06670"/>
            <a:ext cx="1323627" cy="47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207" y="2106670"/>
            <a:ext cx="1371306" cy="470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L’homme sage apprend de ses erreurs, l’homme plus sage apprend des erreurs des autres</a:t>
            </a:r>
          </a:p>
          <a:p>
            <a:r>
              <a:rPr lang="fr-FR" dirty="0" smtClean="0"/>
              <a:t>La vraie faute est celle qu’on ne corrige pas</a:t>
            </a:r>
          </a:p>
          <a:p>
            <a:pPr algn="r"/>
            <a:r>
              <a:rPr lang="fr-FR" dirty="0" smtClean="0"/>
              <a:t>Confucius</a:t>
            </a:r>
            <a:endParaRPr lang="fr-FR" dirty="0"/>
          </a:p>
          <a:p>
            <a:pPr marL="2194560" lvl="8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algn="just"/>
            <a:r>
              <a:rPr lang="fr-FR" dirty="0" smtClean="0"/>
              <a:t>Parfois le chemin est dur</a:t>
            </a:r>
          </a:p>
          <a:p>
            <a:pPr algn="r"/>
            <a:r>
              <a:rPr lang="fr-FR" dirty="0" smtClean="0"/>
              <a:t>Pierre dans « le Père Noël est une ordure »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49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90"/>
          </a:xfrm>
        </p:spPr>
        <p:txBody>
          <a:bodyPr/>
          <a:lstStyle/>
          <a:p>
            <a:pPr algn="just"/>
            <a:r>
              <a:rPr lang="fr-FR" dirty="0" smtClean="0"/>
              <a:t>Organisation qui vise à identifier, évaluer et réduire chaque fois que cela est possible, les risques encourus par les patients, les visiteurs et les personnels.</a:t>
            </a:r>
          </a:p>
          <a:p>
            <a:pPr marL="45720" indent="0" algn="just">
              <a:buNone/>
            </a:pPr>
            <a:endParaRPr lang="fr-FR" sz="1400" dirty="0"/>
          </a:p>
          <a:p>
            <a:pPr algn="just"/>
            <a:r>
              <a:rPr lang="fr-FR" dirty="0" smtClean="0"/>
              <a:t>Nécessite une Approche Positive de l’erreur :</a:t>
            </a:r>
          </a:p>
          <a:p>
            <a:pPr lvl="1" algn="just"/>
            <a:r>
              <a:rPr lang="fr-FR" dirty="0" smtClean="0"/>
              <a:t>Différencier la faute de l’erreur,</a:t>
            </a:r>
          </a:p>
          <a:p>
            <a:pPr lvl="1" algn="just"/>
            <a:r>
              <a:rPr lang="fr-FR" dirty="0" smtClean="0"/>
              <a:t>Un système sûr n’est pas un système sans erreur, mais un système qui met en place des défenses.</a:t>
            </a:r>
          </a:p>
          <a:p>
            <a:pPr marL="365760" lvl="1" indent="0" algn="just">
              <a:buNone/>
            </a:pPr>
            <a:endParaRPr lang="fr-FR" sz="1400" dirty="0" smtClean="0"/>
          </a:p>
          <a:p>
            <a:pPr algn="just"/>
            <a:r>
              <a:rPr lang="fr-FR" dirty="0" smtClean="0"/>
              <a:t>Nécessite la mise en place de programme de gestion des risques</a:t>
            </a:r>
          </a:p>
          <a:p>
            <a:pPr lvl="1" algn="just"/>
            <a:r>
              <a:rPr lang="fr-FR" dirty="0" smtClean="0"/>
              <a:t>Action Préventive : Empêcher la survenue d’un événement</a:t>
            </a:r>
          </a:p>
          <a:p>
            <a:pPr lvl="1" algn="just"/>
            <a:r>
              <a:rPr lang="fr-FR" dirty="0" smtClean="0"/>
              <a:t>Action Corrective : Empêcher la réapparition d’un événement</a:t>
            </a:r>
          </a:p>
          <a:p>
            <a:pPr lvl="1" algn="just"/>
            <a:r>
              <a:rPr lang="fr-FR" dirty="0" smtClean="0"/>
              <a:t>Action Curative : Résoudre l’événement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6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719070"/>
            <a:ext cx="8712967" cy="4950289"/>
          </a:xfrm>
        </p:spPr>
        <p:txBody>
          <a:bodyPr/>
          <a:lstStyle/>
          <a:p>
            <a:pPr marL="4572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Nécessité de combiner 2 approches</a:t>
            </a:r>
          </a:p>
          <a:p>
            <a:pPr algn="just"/>
            <a:endParaRPr lang="fr-FR" dirty="0"/>
          </a:p>
          <a:p>
            <a:pPr lvl="1" algn="just"/>
            <a:r>
              <a:rPr lang="fr-FR" b="1" dirty="0" smtClean="0"/>
              <a:t>Approche dite </a:t>
            </a:r>
            <a:r>
              <a:rPr lang="fr-FR" b="1" i="1" dirty="0" smtClean="0"/>
              <a:t>a priori </a:t>
            </a:r>
            <a:r>
              <a:rPr lang="fr-FR" dirty="0" smtClean="0"/>
              <a:t>(ou proactive) qui permet d’anticiper au maximum la survenue d’événements indésirables éventuels en se demandant ce qui pourrait mal se passer.</a:t>
            </a:r>
          </a:p>
          <a:p>
            <a:pPr lvl="1" algn="just"/>
            <a:endParaRPr lang="fr-FR" dirty="0"/>
          </a:p>
          <a:p>
            <a:pPr lvl="1" algn="just"/>
            <a:r>
              <a:rPr lang="fr-FR" b="1" dirty="0" smtClean="0"/>
              <a:t>Approche dite a posteriori </a:t>
            </a:r>
            <a:r>
              <a:rPr lang="fr-FR" dirty="0" smtClean="0"/>
              <a:t>(ou réactive) qui en présence d’événements indésirables survenus ou d’événements précurseurs permet de s’interroger sur ce qu’il s’est passé, en traitant les causes identifiées.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DEMARCHE DE GESTION DES 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34265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2200" dirty="0" smtClean="0"/>
              <a:t>Le principe des analyses </a:t>
            </a:r>
            <a:r>
              <a:rPr lang="fr-FR" sz="2200" i="1" dirty="0"/>
              <a:t>a</a:t>
            </a:r>
            <a:r>
              <a:rPr lang="fr-FR" sz="2200" i="1" dirty="0" smtClean="0"/>
              <a:t> priori </a:t>
            </a:r>
            <a:r>
              <a:rPr lang="fr-FR" sz="2200" dirty="0" smtClean="0"/>
              <a:t>des risques</a:t>
            </a:r>
          </a:p>
          <a:p>
            <a:pPr marL="402336" lvl="1" indent="0" algn="just">
              <a:buNone/>
            </a:pPr>
            <a:endParaRPr lang="fr-FR" sz="2000" dirty="0" smtClean="0"/>
          </a:p>
          <a:p>
            <a:pPr lvl="1" algn="just"/>
            <a:r>
              <a:rPr lang="fr-FR" sz="1900" dirty="0" smtClean="0"/>
              <a:t>Recenser </a:t>
            </a:r>
            <a:r>
              <a:rPr lang="fr-FR" sz="1900" dirty="0"/>
              <a:t>toutes les situations à risque </a:t>
            </a:r>
            <a:r>
              <a:rPr lang="fr-FR" sz="1900" dirty="0" smtClean="0"/>
              <a:t>et les </a:t>
            </a:r>
            <a:r>
              <a:rPr lang="fr-FR" sz="1900" dirty="0"/>
              <a:t>accidents qui pourraient </a:t>
            </a:r>
            <a:r>
              <a:rPr lang="fr-FR" sz="1900" dirty="0" smtClean="0"/>
              <a:t>survenir</a:t>
            </a:r>
          </a:p>
          <a:p>
            <a:pPr marL="365760" lvl="1" indent="0" algn="just">
              <a:buNone/>
            </a:pPr>
            <a:endParaRPr lang="fr-FR" sz="1900" dirty="0"/>
          </a:p>
          <a:p>
            <a:pPr lvl="1" algn="just"/>
            <a:r>
              <a:rPr lang="fr-FR" sz="1900" dirty="0" smtClean="0"/>
              <a:t>Permettre </a:t>
            </a:r>
            <a:r>
              <a:rPr lang="fr-FR" sz="1900" dirty="0"/>
              <a:t>une certaine exhaustivité </a:t>
            </a:r>
            <a:r>
              <a:rPr lang="fr-FR" sz="1900" dirty="0" smtClean="0"/>
              <a:t>dans l’identification </a:t>
            </a:r>
            <a:r>
              <a:rPr lang="fr-FR" sz="1900" dirty="0"/>
              <a:t>des </a:t>
            </a:r>
            <a:r>
              <a:rPr lang="fr-FR" sz="1900" dirty="0" smtClean="0"/>
              <a:t>risques</a:t>
            </a:r>
          </a:p>
          <a:p>
            <a:pPr marL="365760" lvl="1" indent="0" algn="just">
              <a:buNone/>
            </a:pPr>
            <a:endParaRPr lang="fr-FR" sz="1900" dirty="0"/>
          </a:p>
          <a:p>
            <a:pPr lvl="1" algn="just"/>
            <a:r>
              <a:rPr lang="fr-FR" sz="1900" dirty="0" smtClean="0"/>
              <a:t>Permettre </a:t>
            </a:r>
            <a:r>
              <a:rPr lang="fr-FR" sz="1900" dirty="0"/>
              <a:t>la mise en place </a:t>
            </a:r>
            <a:r>
              <a:rPr lang="fr-FR" sz="1900" dirty="0" smtClean="0"/>
              <a:t>d’actions préventives</a:t>
            </a:r>
          </a:p>
          <a:p>
            <a:pPr marL="365760" lvl="1" indent="0" algn="just">
              <a:buNone/>
            </a:pPr>
            <a:endParaRPr lang="fr-FR" sz="1900" dirty="0"/>
          </a:p>
          <a:p>
            <a:pPr lvl="1" algn="just"/>
            <a:r>
              <a:rPr lang="fr-FR" sz="1900" dirty="0" smtClean="0"/>
              <a:t>Générer </a:t>
            </a:r>
            <a:r>
              <a:rPr lang="fr-FR" sz="1900" dirty="0"/>
              <a:t>des mesures de sécurité </a:t>
            </a:r>
            <a:r>
              <a:rPr lang="fr-FR" sz="1900" dirty="0" smtClean="0"/>
              <a:t>de prévention</a:t>
            </a:r>
            <a:r>
              <a:rPr lang="fr-FR" sz="1900" dirty="0"/>
              <a:t>, de récupération </a:t>
            </a:r>
            <a:r>
              <a:rPr lang="fr-FR" sz="1900" dirty="0" smtClean="0"/>
              <a:t>ou d’atténuation</a:t>
            </a:r>
          </a:p>
          <a:p>
            <a:pPr marL="365760" lvl="1" indent="0" algn="just">
              <a:buNone/>
            </a:pPr>
            <a:endParaRPr lang="fr-FR" sz="1900" dirty="0" smtClean="0"/>
          </a:p>
          <a:p>
            <a:pPr lvl="1" algn="just"/>
            <a:r>
              <a:rPr lang="fr-FR" sz="1900" dirty="0"/>
              <a:t>Etre complémentaire de l’analyse a </a:t>
            </a:r>
            <a:r>
              <a:rPr lang="fr-FR" sz="1900" dirty="0" smtClean="0"/>
              <a:t>posteriori</a:t>
            </a:r>
          </a:p>
          <a:p>
            <a:pPr lvl="1"/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5956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Cartographie des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200" dirty="0" smtClean="0"/>
          </a:p>
          <a:p>
            <a:r>
              <a:rPr lang="fr-FR" sz="2200" dirty="0" smtClean="0"/>
              <a:t>Quand réaliser une analyse </a:t>
            </a:r>
            <a:r>
              <a:rPr lang="fr-FR" sz="2200" i="1" dirty="0" smtClean="0"/>
              <a:t>a priori </a:t>
            </a:r>
            <a:r>
              <a:rPr lang="fr-FR" sz="2200" dirty="0" smtClean="0"/>
              <a:t>des risques</a:t>
            </a:r>
          </a:p>
          <a:p>
            <a:endParaRPr lang="fr-FR" sz="2800" dirty="0"/>
          </a:p>
          <a:p>
            <a:pPr lvl="1" algn="just"/>
            <a:r>
              <a:rPr lang="fr-FR" sz="1900" dirty="0" smtClean="0"/>
              <a:t>Très utile (voire indispensable) en amont de la mise en place d’une nouvelle activité ou d’un changement d’organisation</a:t>
            </a:r>
          </a:p>
          <a:p>
            <a:pPr lvl="1" algn="just"/>
            <a:endParaRPr lang="fr-FR" sz="1900" dirty="0"/>
          </a:p>
          <a:p>
            <a:pPr lvl="1" algn="just"/>
            <a:r>
              <a:rPr lang="fr-FR" sz="2000" dirty="0"/>
              <a:t>Doit faire partie intégrante d’un projet lors de son élaboration</a:t>
            </a:r>
          </a:p>
          <a:p>
            <a:pPr marL="365760" lvl="1" indent="0" algn="just">
              <a:buNone/>
            </a:pPr>
            <a:endParaRPr lang="fr-FR" sz="1900" dirty="0" smtClean="0"/>
          </a:p>
          <a:p>
            <a:pPr marL="658368" lvl="2" indent="0" algn="just">
              <a:buNone/>
            </a:pPr>
            <a:endParaRPr lang="fr-FR" sz="2000" dirty="0" smtClean="0"/>
          </a:p>
          <a:p>
            <a:pPr marL="658368" lvl="2" indent="0" algn="just">
              <a:buNone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2479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/>
          <a:lstStyle/>
          <a:p>
            <a:pPr algn="just"/>
            <a:r>
              <a:rPr lang="fr-FR" dirty="0" smtClean="0"/>
              <a:t>Etapes incontournables</a:t>
            </a:r>
          </a:p>
          <a:p>
            <a:pPr marL="45720" indent="0" algn="just">
              <a:buNone/>
            </a:pPr>
            <a:endParaRPr lang="fr-FR" sz="1200" dirty="0" smtClean="0"/>
          </a:p>
          <a:p>
            <a:pPr lvl="1" algn="just"/>
            <a:r>
              <a:rPr lang="fr-FR" dirty="0" smtClean="0"/>
              <a:t>Définir le périmètre de l’analyse</a:t>
            </a:r>
          </a:p>
          <a:p>
            <a:pPr marL="36576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smtClean="0"/>
              <a:t>Sélectionner les échelles de cotation et déterminer les seuils nécessitant les différentes actions.</a:t>
            </a:r>
          </a:p>
          <a:p>
            <a:pPr marL="36576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smtClean="0"/>
              <a:t>Identifier de manière collégiale et consensuelle les risques et déterminer les paramètres de criticité : fréquence, gravité et éventuellement détectabilité.</a:t>
            </a:r>
          </a:p>
          <a:p>
            <a:pPr marL="36576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smtClean="0"/>
              <a:t>Hiérarchiser les risques selon le </a:t>
            </a:r>
            <a:r>
              <a:rPr lang="fr-FR" b="1" dirty="0" smtClean="0"/>
              <a:t>score de criticité</a:t>
            </a:r>
            <a:r>
              <a:rPr lang="fr-FR" dirty="0" smtClean="0"/>
              <a:t>, et les classer en « acceptables », « à surveiller », ou « inacceptables ».</a:t>
            </a:r>
          </a:p>
          <a:p>
            <a:pPr marL="365760" lvl="1" indent="0" algn="just">
              <a:buNone/>
            </a:pPr>
            <a:endParaRPr lang="fr-FR" sz="800" dirty="0" smtClean="0"/>
          </a:p>
          <a:p>
            <a:pPr lvl="1" algn="just"/>
            <a:r>
              <a:rPr lang="fr-FR" dirty="0" smtClean="0"/>
              <a:t>Identifier le programme d’actions (actions, pilotes, calendrier de réalisation et de suivi,</a:t>
            </a:r>
            <a:r>
              <a:rPr lang="is-IS" dirty="0" smtClean="0"/>
              <a:t>…) et décliner ce programme.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CARTOGRAPHIE DES RISQUES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4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4365104"/>
            <a:ext cx="4038600" cy="176137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149593"/>
          </a:xfrm>
        </p:spPr>
        <p:txBody>
          <a:bodyPr/>
          <a:lstStyle/>
          <a:p>
            <a:r>
              <a:rPr lang="fr-FR" dirty="0"/>
              <a:t>ANALYSE DES MODES DE DEFAILLANCES, DE LEURS EFFETS ET DE LEUR CRITICITE (AMDEC)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23" y="3356992"/>
            <a:ext cx="35147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760640" cy="388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9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3049</TotalTime>
  <Words>1144</Words>
  <Application>Microsoft Office PowerPoint</Application>
  <PresentationFormat>Affichage à l'écran (4:3)</PresentationFormat>
  <Paragraphs>232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Grille</vt:lpstr>
      <vt:lpstr>OUTILS DE GESTION DES RISQUES Cartographie des risques COMITE DE Retour d’experience</vt:lpstr>
      <vt:lpstr> DE QUOI ON PARLE !</vt:lpstr>
      <vt:lpstr>Demarche de gestion des risques</vt:lpstr>
      <vt:lpstr>GESTION DES RISQUES</vt:lpstr>
      <vt:lpstr>DEMARCHE DE GESTION DES RISQUES</vt:lpstr>
      <vt:lpstr>Cartographie des Risques</vt:lpstr>
      <vt:lpstr>Cartographie des Risques</vt:lpstr>
      <vt:lpstr>CARTOGRAPHIE DES RISQUES</vt:lpstr>
      <vt:lpstr>ANALYSE DES MODES DE DEFAILLANCES, DE LEURS EFFETS ET DE LEUR CRITICITE (AMDEC)</vt:lpstr>
      <vt:lpstr>INTER DIAG Médicaments</vt:lpstr>
      <vt:lpstr>INTER DIAG MEDICAMENTS</vt:lpstr>
      <vt:lpstr>Déploiement de la démarche aux HBT</vt:lpstr>
      <vt:lpstr>Résultats</vt:lpstr>
      <vt:lpstr>INTER DIAG DM</vt:lpstr>
      <vt:lpstr>Déploiement de la démarche aux HBT</vt:lpstr>
      <vt:lpstr>RESULTATS</vt:lpstr>
      <vt:lpstr>Comite de retour d’experience (crex)</vt:lpstr>
      <vt:lpstr>CREX</vt:lpstr>
      <vt:lpstr>CREX : methode orion</vt:lpstr>
      <vt:lpstr>CREX : methode orion</vt:lpstr>
      <vt:lpstr>Présentation PowerPoint</vt:lpstr>
      <vt:lpstr>CREX : METHODE ORION reunion</vt:lpstr>
      <vt:lpstr>CREX : METHODE ORION</vt:lpstr>
      <vt:lpstr>CREX MAGAZINE</vt:lpstr>
      <vt:lpstr>Déploiement de la démarche aux HBT</vt:lpstr>
      <vt:lpstr>CREX : Culture de Sécurité ?</vt:lpstr>
      <vt:lpstr>Déploiement de la démarche aux HBT</vt:lpstr>
      <vt:lpstr>Déploiement de la démarche aux HBT</vt:lpstr>
      <vt:lpstr>Déploiement de la démarche aux HBT</vt:lpstr>
      <vt:lpstr>Déploiement de la démarche aux HBT</vt:lpstr>
      <vt:lpstr>CONCLUSION</vt:lpstr>
    </vt:vector>
  </TitlesOfParts>
  <Company>hbt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Cartographie des risques</dc:title>
  <dc:creator>GIRAUDON Laurent</dc:creator>
  <cp:lastModifiedBy>GIRAUDON Laurent</cp:lastModifiedBy>
  <cp:revision>135</cp:revision>
  <dcterms:created xsi:type="dcterms:W3CDTF">2016-09-22T17:13:36Z</dcterms:created>
  <dcterms:modified xsi:type="dcterms:W3CDTF">2018-12-03T15:36:21Z</dcterms:modified>
</cp:coreProperties>
</file>